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3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9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1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9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6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3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9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4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3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EB37C-E316-4168-871D-42BAB10FDFB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3C97-DA73-441C-9E25-BB03FB67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5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Superintendent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Staff Survey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82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936119"/>
              </p:ext>
            </p:extLst>
          </p:nvPr>
        </p:nvGraphicFramePr>
        <p:xfrm>
          <a:off x="579548" y="540916"/>
          <a:ext cx="10882648" cy="6104582"/>
        </p:xfrm>
        <a:graphic>
          <a:graphicData uri="http://schemas.openxmlformats.org/drawingml/2006/table">
            <a:tbl>
              <a:tblPr/>
              <a:tblGrid>
                <a:gridCol w="2720662"/>
                <a:gridCol w="2720662"/>
                <a:gridCol w="2720662"/>
                <a:gridCol w="2720662"/>
              </a:tblGrid>
              <a:tr h="554962">
                <a:tc>
                  <a:txBody>
                    <a:bodyPr/>
                    <a:lstStyle/>
                    <a:p>
                      <a:r>
                        <a:rPr lang="en-US" sz="1500" b="1"/>
                        <a:t>Word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Occurrences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Frequency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Rank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 dirty="0"/>
                        <a:t>teachers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141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4.1%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students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124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3.6%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district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122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3.5%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positive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95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2.8%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someone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84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2.4%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superintendent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78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2.3%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6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attitude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56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1.6%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7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willing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52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1.5%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approachable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42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1.2%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9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schools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1.1%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04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760" y="399246"/>
            <a:ext cx="10367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50760" y="1347354"/>
            <a:ext cx="86932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do you feel is the most appropriate educational background for candidates for superintendent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Educational Specialist (</a:t>
            </a:r>
            <a:r>
              <a:rPr lang="en-US" dirty="0" err="1" smtClean="0">
                <a:solidFill>
                  <a:prstClr val="black"/>
                </a:solidFill>
              </a:rPr>
              <a:t>Superintendency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Master’s Degree (preferred)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Doctorate (preferred)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are the most essential prior work experiences for a superintendent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Classroom Teacher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Principal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Superintendent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are the most important skills a superintendent should possess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Understanding of teaching/teachers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Superintendent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Leadership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is the optimal attitude/disposition that a superintendent should have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Understanding of teachers and teaching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Understanding of student needs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Understanding of district operations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4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334851"/>
            <a:ext cx="116682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</a:t>
            </a:r>
          </a:p>
          <a:p>
            <a:endParaRPr lang="en-US" dirty="0"/>
          </a:p>
          <a:p>
            <a:r>
              <a:rPr lang="en-US" dirty="0" smtClean="0"/>
              <a:t>Number of surveys sent: 4,200 (approximate)</a:t>
            </a:r>
          </a:p>
          <a:p>
            <a:endParaRPr lang="en-US" dirty="0"/>
          </a:p>
          <a:p>
            <a:r>
              <a:rPr lang="en-US" dirty="0" smtClean="0"/>
              <a:t>Number or responses: 533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do you feel is the most appropriate educational background for candidates for superintendent?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are the most essential prior work experiences for a superintendent?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are the most important skills a superintendent should possess?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the optimal attitude/disposition that a superintendent should have?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45" y="347730"/>
            <a:ext cx="1148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What do you feel is the most appropriate educational background for candidates for superintendent?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923924"/>
            <a:ext cx="11333409" cy="57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8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14456"/>
              </p:ext>
            </p:extLst>
          </p:nvPr>
        </p:nvGraphicFramePr>
        <p:xfrm>
          <a:off x="772730" y="734096"/>
          <a:ext cx="10303100" cy="5962913"/>
        </p:xfrm>
        <a:graphic>
          <a:graphicData uri="http://schemas.openxmlformats.org/drawingml/2006/table">
            <a:tbl>
              <a:tblPr firstRow="1" firstCol="1" bandRow="1"/>
              <a:tblGrid>
                <a:gridCol w="2575775"/>
                <a:gridCol w="2575775"/>
                <a:gridCol w="2575775"/>
                <a:gridCol w="2575775"/>
              </a:tblGrid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Occurrences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experience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doctorate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classroom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superintendent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06" marR="94006" marT="94006" marB="94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6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" y="206062"/>
            <a:ext cx="1169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What are the most essential prior work experiences for a superintendent?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" y="923924"/>
            <a:ext cx="11552349" cy="568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6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68337"/>
              </p:ext>
            </p:extLst>
          </p:nvPr>
        </p:nvGraphicFramePr>
        <p:xfrm>
          <a:off x="566670" y="785609"/>
          <a:ext cx="10998560" cy="5756861"/>
        </p:xfrm>
        <a:graphic>
          <a:graphicData uri="http://schemas.openxmlformats.org/drawingml/2006/table">
            <a:tbl>
              <a:tblPr/>
              <a:tblGrid>
                <a:gridCol w="2749640"/>
                <a:gridCol w="2749640"/>
                <a:gridCol w="2749640"/>
                <a:gridCol w="2749640"/>
              </a:tblGrid>
              <a:tr h="523351">
                <a:tc>
                  <a:txBody>
                    <a:bodyPr/>
                    <a:lstStyle/>
                    <a:p>
                      <a:r>
                        <a:rPr lang="en-US" sz="1500" b="1"/>
                        <a:t>Word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Occurrences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Frequency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Rank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experience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259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8.6%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classroom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193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6.4%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teacher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177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5.9%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district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135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4.5%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superintendent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108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3.6%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principal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99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3.3%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6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teaching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97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3.2%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7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education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54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1.8%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administrator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53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1.8%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351">
                <a:tc>
                  <a:txBody>
                    <a:bodyPr/>
                    <a:lstStyle/>
                    <a:p>
                      <a:r>
                        <a:rPr lang="en-US" sz="1500"/>
                        <a:t>someone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49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1.6%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51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244699"/>
            <a:ext cx="1147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What are the most important skills a superintendent should possess?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1" y="798490"/>
            <a:ext cx="11475076" cy="582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8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082597"/>
              </p:ext>
            </p:extLst>
          </p:nvPr>
        </p:nvGraphicFramePr>
        <p:xfrm>
          <a:off x="579548" y="592427"/>
          <a:ext cx="10882648" cy="6104582"/>
        </p:xfrm>
        <a:graphic>
          <a:graphicData uri="http://schemas.openxmlformats.org/drawingml/2006/table">
            <a:tbl>
              <a:tblPr/>
              <a:tblGrid>
                <a:gridCol w="2720662"/>
                <a:gridCol w="2720662"/>
                <a:gridCol w="2720662"/>
                <a:gridCol w="2720662"/>
              </a:tblGrid>
              <a:tr h="554962">
                <a:tc>
                  <a:txBody>
                    <a:bodyPr/>
                    <a:lstStyle/>
                    <a:p>
                      <a:r>
                        <a:rPr lang="en-US" sz="1500" b="1" dirty="0"/>
                        <a:t>Word</a:t>
                      </a:r>
                      <a:endParaRPr lang="en-US" sz="1500" dirty="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Occurrences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Frequency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Rank</a:t>
                      </a:r>
                      <a:endParaRPr lang="en-US" sz="1500"/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ability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143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3.7%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communication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138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3.6%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district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125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3.3%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3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teachers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101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2.6%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students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87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2.3%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5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superintendent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78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2%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6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leadership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66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1.7%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7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community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1.3%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someone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1.3%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8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r>
                        <a:rPr lang="en-US" sz="1500"/>
                        <a:t>listening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43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1.1%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L="81061" marR="81061" marT="81061" marB="810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79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206062"/>
            <a:ext cx="11552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What is the optimal attitude/disposition that a superintendent should have?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923925"/>
            <a:ext cx="11655380" cy="575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421</Words>
  <Application>Microsoft Office PowerPoint</Application>
  <PresentationFormat>Widescreen</PresentationFormat>
  <Paragraphs>214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Office Theme</vt:lpstr>
      <vt:lpstr>Superintendent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Superintendent Search</dc:title>
  <dc:creator>Exline Eric</dc:creator>
  <cp:lastModifiedBy>Exline Eric</cp:lastModifiedBy>
  <cp:revision>8</cp:revision>
  <dcterms:created xsi:type="dcterms:W3CDTF">2015-11-16T22:14:08Z</dcterms:created>
  <dcterms:modified xsi:type="dcterms:W3CDTF">2015-11-30T22:32:09Z</dcterms:modified>
</cp:coreProperties>
</file>